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" name="Google Shape;23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" name="Google Shape;9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4" name="Google Shape;10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0" name="Google Shape;110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7" name="Google Shape;117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4" name="Google Shape;124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1" name="Google Shape;131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8" name="Google Shape;138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5" name="Google Shape;145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3" name="Google Shape;153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" name="Google Shape;3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0" name="Google Shape;160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7" name="Google Shape;167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4" name="Google Shape;174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1" name="Google Shape;181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5" name="Google Shape;205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9" name="Google Shape;49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1" name="Google Shape;6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8" name="Google Shape;6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4" name="Google Shape;7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1" name="Google Shape;8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layout with centered title and subtitle placeholders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4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4"/>
          <p:cNvSpPr txBox="1"/>
          <p:nvPr/>
        </p:nvSpPr>
        <p:spPr>
          <a:xfrm>
            <a:off x="4019550" y="1817687"/>
            <a:ext cx="5124600" cy="30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Στήριξη του Αθλητισμού στη μετά covid-19 εποχή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4"/>
          <p:cNvSpPr txBox="1"/>
          <p:nvPr/>
        </p:nvSpPr>
        <p:spPr>
          <a:xfrm>
            <a:off x="0" y="5586412"/>
            <a:ext cx="5379900" cy="1271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1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#ΜένουμεΌρθιοι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-66675" y="14287"/>
            <a:ext cx="9223500" cy="6858000"/>
          </a:xfrm>
          <a:prstGeom prst="rect">
            <a:avLst/>
          </a:prstGeom>
          <a:gradFill>
            <a:gsLst>
              <a:gs pos="0">
                <a:srgbClr val="DB0000"/>
              </a:gs>
              <a:gs pos="100000">
                <a:srgbClr val="540303"/>
              </a:gs>
            </a:gsLst>
            <a:lin ang="5459829" scaled="0"/>
          </a:gradFill>
          <a:ln cap="flat" cmpd="sng" w="9525">
            <a:solidFill>
              <a:srgbClr val="FFCC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-26975" y="1954212"/>
            <a:ext cx="9144000" cy="17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Char char="●"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Χρήση σε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1.300</a:t>
            </a: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ιδιωτικά γυμναστήρια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380.000</a:t>
            </a: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ενήλικες, διάρκεια 6 μηνών Κόστος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11.400.000</a:t>
            </a:r>
            <a:r>
              <a:rPr b="0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€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-65100" y="3911600"/>
            <a:ext cx="9223500" cy="207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Char char="●"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Χρήση σε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12.800</a:t>
            </a: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αθλητικά σωματεία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130.000</a:t>
            </a: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παιδιά, διάρκεια 10 μηνών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Κόστος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13.000.000€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6675" y="0"/>
            <a:ext cx="9224960" cy="15367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/>
          <p:nvPr/>
        </p:nvSpPr>
        <p:spPr>
          <a:xfrm>
            <a:off x="14287" y="14287"/>
            <a:ext cx="9144000" cy="1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Στήριξη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30.000</a:t>
            </a:r>
            <a:r>
              <a:rPr b="0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θέσεων εργασίας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4298950" y="6553200"/>
            <a:ext cx="48531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Υλοποίηση προγράμματος μέσω ΟΑΕΔ και ΟΠΕΚΑ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4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4"/>
          <p:cNvSpPr txBox="1"/>
          <p:nvPr/>
        </p:nvSpPr>
        <p:spPr>
          <a:xfrm>
            <a:off x="4019550" y="1847850"/>
            <a:ext cx="5124600" cy="298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Επιδότηση των ερασιτεχνικών αθλητικών σωματείων για την ιατρική κάλυψη των επίσημων αγώνων όλων των κατηγοριών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0" y="5291137"/>
            <a:ext cx="9144000" cy="15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ΓΙΑ ΤΑ ΕΡΑΣΙΤΕΧΝΙΚΑ ΑΘΛΗΤΙΚΑ ΣΩΜΑΤΕΙΑ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/>
          <p:nvPr/>
        </p:nvSpPr>
        <p:spPr>
          <a:xfrm>
            <a:off x="-66675" y="-66675"/>
            <a:ext cx="9231300" cy="6945300"/>
          </a:xfrm>
          <a:prstGeom prst="rect">
            <a:avLst/>
          </a:prstGeom>
          <a:gradFill>
            <a:gsLst>
              <a:gs pos="0">
                <a:srgbClr val="DB0000"/>
              </a:gs>
              <a:gs pos="100000">
                <a:srgbClr val="540303"/>
              </a:gs>
            </a:gsLst>
            <a:lin ang="5459829" scaled="0"/>
          </a:gradFill>
          <a:ln cap="flat" cmpd="sng" w="9525">
            <a:solidFill>
              <a:srgbClr val="FFCC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5"/>
          <p:cNvSpPr txBox="1"/>
          <p:nvPr/>
        </p:nvSpPr>
        <p:spPr>
          <a:xfrm>
            <a:off x="14287" y="2652712"/>
            <a:ext cx="9144000" cy="15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Επιδότηση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2.300.000€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6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6"/>
          <p:cNvSpPr txBox="1"/>
          <p:nvPr/>
        </p:nvSpPr>
        <p:spPr>
          <a:xfrm>
            <a:off x="4019550" y="1817687"/>
            <a:ext cx="5124600" cy="30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Κατάργηση</a:t>
            </a:r>
            <a:r>
              <a:rPr b="0" i="0" lang="en-US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όλων των διοικητικών παραβόλων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6"/>
          <p:cNvSpPr txBox="1"/>
          <p:nvPr/>
        </p:nvSpPr>
        <p:spPr>
          <a:xfrm>
            <a:off x="0" y="5291137"/>
            <a:ext cx="9144000" cy="15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ΓΙΑ ΤΑ ΕΡΑΣΙΤΕΧΝΙΚΑ ΑΘΛΗΤΙΚΑ ΣΩΜΑΤΕΙΑ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17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7"/>
          <p:cNvSpPr txBox="1"/>
          <p:nvPr/>
        </p:nvSpPr>
        <p:spPr>
          <a:xfrm>
            <a:off x="4019550" y="1817687"/>
            <a:ext cx="5124600" cy="31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Χρήση των δημόσιων εγκαταστάσεων από τα ερασιτεχνικά σωματεία χωρίς υποχρέωση καταβολής μισθώματος για ένα χρόνο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7"/>
          <p:cNvSpPr txBox="1"/>
          <p:nvPr/>
        </p:nvSpPr>
        <p:spPr>
          <a:xfrm>
            <a:off x="0" y="5291137"/>
            <a:ext cx="9144000" cy="15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ΓΙΑ ΤΑ ΕΡΑΣΙΤΕΧΝΙΚΑ ΑΘΛΗΤΙΚΑ ΣΩΜΑΤΕΙΑ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18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8"/>
          <p:cNvSpPr txBox="1"/>
          <p:nvPr/>
        </p:nvSpPr>
        <p:spPr>
          <a:xfrm>
            <a:off x="4019550" y="1817687"/>
            <a:ext cx="5124600" cy="30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6μηνη αναστολή πληρωμής χρεών, που σχετίζονται με τη χρήση δημόσιων &amp; δημοτικών αθλητικών εγκαταστάσεων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8"/>
          <p:cNvSpPr txBox="1"/>
          <p:nvPr/>
        </p:nvSpPr>
        <p:spPr>
          <a:xfrm>
            <a:off x="0" y="5291137"/>
            <a:ext cx="9144000" cy="15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ΓΙΑ ΤΑ ΕΡΑΣΙΤΕΧΝΙΚΑ ΑΘΛΗΤΙΚΑ ΣΩΜΑΤΕΙΑ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19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9"/>
          <p:cNvSpPr txBox="1"/>
          <p:nvPr/>
        </p:nvSpPr>
        <p:spPr>
          <a:xfrm>
            <a:off x="4019550" y="1817687"/>
            <a:ext cx="5124600" cy="30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Ρύθμιση εξόφλησης των οφειλών σε 48 μηνιαίες δόσεις μετά την παρέλευση του 6μηνου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9"/>
          <p:cNvSpPr txBox="1"/>
          <p:nvPr/>
        </p:nvSpPr>
        <p:spPr>
          <a:xfrm>
            <a:off x="0" y="5291137"/>
            <a:ext cx="9144000" cy="15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ΓΙΑ ΤΑ ΕΡΑΣΙΤΕΧΝΙΚΑ ΑΘΛΗΤΙΚΑ ΣΩΜΑΤΕΙΑ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20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0"/>
          <p:cNvSpPr txBox="1"/>
          <p:nvPr/>
        </p:nvSpPr>
        <p:spPr>
          <a:xfrm>
            <a:off x="3975100" y="1817687"/>
            <a:ext cx="5169000" cy="30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Επιδότηση θέσεων εργασίας προπονητών &amp; γυμναστών </a:t>
            </a:r>
            <a:b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των ερασιτεχνικών αθλητικών σωματείων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0"/>
          <p:cNvSpPr txBox="1"/>
          <p:nvPr/>
        </p:nvSpPr>
        <p:spPr>
          <a:xfrm>
            <a:off x="0" y="5291137"/>
            <a:ext cx="9144000" cy="15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ΓΙΑ ΤΑ ΕΡΑΣΙΤΕΧΝΙΚΑ ΑΘΛΗΤΙΚΑ ΣΩΜΑΤΕΙΑ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/>
          <p:nvPr/>
        </p:nvSpPr>
        <p:spPr>
          <a:xfrm>
            <a:off x="-93662" y="-66675"/>
            <a:ext cx="9252000" cy="6937500"/>
          </a:xfrm>
          <a:prstGeom prst="rect">
            <a:avLst/>
          </a:prstGeom>
          <a:gradFill>
            <a:gsLst>
              <a:gs pos="0">
                <a:srgbClr val="DB0000"/>
              </a:gs>
              <a:gs pos="100000">
                <a:srgbClr val="540303"/>
              </a:gs>
            </a:gsLst>
            <a:lin ang="5459829" scaled="0"/>
          </a:gradFill>
          <a:ln cap="flat" cmpd="sng" w="9525">
            <a:solidFill>
              <a:srgbClr val="FFCC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1"/>
          <p:cNvSpPr txBox="1"/>
          <p:nvPr/>
        </p:nvSpPr>
        <p:spPr>
          <a:xfrm>
            <a:off x="14287" y="1711325"/>
            <a:ext cx="9144000" cy="115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10.000</a:t>
            </a: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προπονητές - γυμναστές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1"/>
          <p:cNvSpPr txBox="1"/>
          <p:nvPr/>
        </p:nvSpPr>
        <p:spPr>
          <a:xfrm>
            <a:off x="0" y="2865437"/>
            <a:ext cx="9144000" cy="115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Διάρκειας 3 μηνών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1"/>
          <p:cNvSpPr txBox="1"/>
          <p:nvPr/>
        </p:nvSpPr>
        <p:spPr>
          <a:xfrm>
            <a:off x="0" y="4019550"/>
            <a:ext cx="9144000" cy="115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Κόστος προγράμματος</a:t>
            </a: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9.000.000€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22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2"/>
          <p:cNvSpPr txBox="1"/>
          <p:nvPr/>
        </p:nvSpPr>
        <p:spPr>
          <a:xfrm>
            <a:off x="4019550" y="1817687"/>
            <a:ext cx="5124600" cy="30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Κάλυψη οργανικών κενών, στα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Εθνικά Αθλητικά Κέντρα, με προσλήψεις μόνιμου προσωπικού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2"/>
          <p:cNvSpPr txBox="1"/>
          <p:nvPr/>
        </p:nvSpPr>
        <p:spPr>
          <a:xfrm>
            <a:off x="0" y="5291137"/>
            <a:ext cx="9144000" cy="15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ΜΕΤΡΑ </a:t>
            </a:r>
            <a:b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ΓΙΑ ΤΗΝ ΕΝΙΣΧΥΣΗ ΤΩΝ ΑΘΛΗΤΙΚΩΝ ΥΠΟΔΟΜΩΝ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/>
        </p:nvSpPr>
        <p:spPr>
          <a:xfrm>
            <a:off x="0" y="2911475"/>
            <a:ext cx="7840800" cy="955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Η υγειονομική κρίση ανέδειξε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5"/>
          <p:cNvSpPr txBox="1"/>
          <p:nvPr/>
        </p:nvSpPr>
        <p:spPr>
          <a:xfrm>
            <a:off x="9525" y="3867150"/>
            <a:ext cx="7791600" cy="106500"/>
          </a:xfrm>
          <a:prstGeom prst="rect">
            <a:avLst/>
          </a:prstGeom>
          <a:solidFill>
            <a:srgbClr val="E62A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/>
          <p:nvPr/>
        </p:nvSpPr>
        <p:spPr>
          <a:xfrm>
            <a:off x="-93662" y="-80962"/>
            <a:ext cx="9252000" cy="6953400"/>
          </a:xfrm>
          <a:prstGeom prst="rect">
            <a:avLst/>
          </a:prstGeom>
          <a:gradFill>
            <a:gsLst>
              <a:gs pos="0">
                <a:srgbClr val="DB0000"/>
              </a:gs>
              <a:gs pos="100000">
                <a:srgbClr val="540303"/>
              </a:gs>
            </a:gsLst>
            <a:lin ang="5459829" scaled="0"/>
          </a:gradFill>
          <a:ln cap="flat" cmpd="sng" w="9525">
            <a:solidFill>
              <a:srgbClr val="FFCC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3"/>
          <p:cNvSpPr txBox="1"/>
          <p:nvPr/>
        </p:nvSpPr>
        <p:spPr>
          <a:xfrm>
            <a:off x="0" y="1941512"/>
            <a:ext cx="9144000" cy="9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250</a:t>
            </a:r>
            <a: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κενές οργανικές θέσεις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3"/>
          <p:cNvSpPr txBox="1"/>
          <p:nvPr/>
        </p:nvSpPr>
        <p:spPr>
          <a:xfrm>
            <a:off x="0" y="2913062"/>
            <a:ext cx="9144000" cy="10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Μισθολογικό κόστος</a:t>
            </a:r>
            <a: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5.500.000€</a:t>
            </a: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/έτος</a:t>
            </a:r>
            <a: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p24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24"/>
          <p:cNvSpPr txBox="1"/>
          <p:nvPr/>
        </p:nvSpPr>
        <p:spPr>
          <a:xfrm>
            <a:off x="4019550" y="1817687"/>
            <a:ext cx="5124600" cy="30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Αύξηση της ετήσιας τακτικής επιχορήγησης των Εθνικών Αθλητικών Ομοσπονδιών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4"/>
          <p:cNvSpPr txBox="1"/>
          <p:nvPr/>
        </p:nvSpPr>
        <p:spPr>
          <a:xfrm>
            <a:off x="0" y="5291137"/>
            <a:ext cx="9144000" cy="15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ΜΕΤΡΑ ΓΙΑ ΤΙΣ ΕΘΝΙΚΕΣ ΑΘΛΗΤΙΚΕΣ ΟΜΟΣΠΟΝΔΙΕΣ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/>
          <p:nvPr/>
        </p:nvSpPr>
        <p:spPr>
          <a:xfrm>
            <a:off x="-80962" y="-66675"/>
            <a:ext cx="9239400" cy="6937500"/>
          </a:xfrm>
          <a:prstGeom prst="rect">
            <a:avLst/>
          </a:prstGeom>
          <a:gradFill>
            <a:gsLst>
              <a:gs pos="0">
                <a:srgbClr val="DB0000"/>
              </a:gs>
              <a:gs pos="100000">
                <a:srgbClr val="540303"/>
              </a:gs>
            </a:gsLst>
            <a:lin ang="5459829" scaled="0"/>
          </a:gradFill>
          <a:ln cap="flat" cmpd="sng" w="9525">
            <a:solidFill>
              <a:srgbClr val="FFCC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5"/>
          <p:cNvSpPr txBox="1"/>
          <p:nvPr/>
        </p:nvSpPr>
        <p:spPr>
          <a:xfrm>
            <a:off x="0" y="1938337"/>
            <a:ext cx="9144000" cy="91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Αύξηση επιχορήγησης κατά</a:t>
            </a:r>
            <a:r>
              <a:rPr b="1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10%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5"/>
          <p:cNvSpPr txBox="1"/>
          <p:nvPr/>
        </p:nvSpPr>
        <p:spPr>
          <a:xfrm>
            <a:off x="41275" y="2916237"/>
            <a:ext cx="9061500" cy="7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1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Κόστος</a:t>
            </a:r>
            <a:r>
              <a:rPr b="1" i="1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1.800.000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€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6"/>
          <p:cNvSpPr/>
          <p:nvPr/>
        </p:nvSpPr>
        <p:spPr>
          <a:xfrm>
            <a:off x="-5012" y="-47562"/>
            <a:ext cx="9252000" cy="6953100"/>
          </a:xfrm>
          <a:prstGeom prst="rect">
            <a:avLst/>
          </a:prstGeom>
          <a:gradFill>
            <a:gsLst>
              <a:gs pos="0">
                <a:srgbClr val="DB0000"/>
              </a:gs>
              <a:gs pos="100000">
                <a:srgbClr val="540303"/>
              </a:gs>
            </a:gsLst>
            <a:lin ang="5459829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1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26"/>
          <p:cNvSpPr txBox="1"/>
          <p:nvPr/>
        </p:nvSpPr>
        <p:spPr>
          <a:xfrm>
            <a:off x="75" y="341250"/>
            <a:ext cx="38601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Πρόγραμμα</a:t>
            </a:r>
            <a:endParaRPr b="1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6"/>
          <p:cNvSpPr txBox="1"/>
          <p:nvPr/>
        </p:nvSpPr>
        <p:spPr>
          <a:xfrm>
            <a:off x="3860288" y="341250"/>
            <a:ext cx="2704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Ωφελούμενοι</a:t>
            </a:r>
            <a:endParaRPr b="1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1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6"/>
          <p:cNvSpPr txBox="1"/>
          <p:nvPr/>
        </p:nvSpPr>
        <p:spPr>
          <a:xfrm>
            <a:off x="6514625" y="341250"/>
            <a:ext cx="2704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Ποσό</a:t>
            </a:r>
            <a:endParaRPr b="1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6"/>
          <p:cNvSpPr txBox="1"/>
          <p:nvPr/>
        </p:nvSpPr>
        <p:spPr>
          <a:xfrm>
            <a:off x="-5000" y="1277000"/>
            <a:ext cx="39543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Κ.Ε.Α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6"/>
          <p:cNvSpPr txBox="1"/>
          <p:nvPr/>
        </p:nvSpPr>
        <p:spPr>
          <a:xfrm>
            <a:off x="0" y="2212750"/>
            <a:ext cx="39543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Ιατρική κάλυψη αγώνων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26"/>
          <p:cNvSpPr txBox="1"/>
          <p:nvPr/>
        </p:nvSpPr>
        <p:spPr>
          <a:xfrm>
            <a:off x="75" y="3148500"/>
            <a:ext cx="39543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Προπονητές &amp; γυμναστές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6"/>
          <p:cNvSpPr txBox="1"/>
          <p:nvPr/>
        </p:nvSpPr>
        <p:spPr>
          <a:xfrm>
            <a:off x="75" y="4084250"/>
            <a:ext cx="3954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Κάλυψη κενών θέσεων Ε.Α.Κ.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6"/>
          <p:cNvSpPr txBox="1"/>
          <p:nvPr/>
        </p:nvSpPr>
        <p:spPr>
          <a:xfrm>
            <a:off x="75" y="5020000"/>
            <a:ext cx="3954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Αύξηση επιχορήγησης ομοσπονδιών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6"/>
          <p:cNvSpPr txBox="1"/>
          <p:nvPr/>
        </p:nvSpPr>
        <p:spPr>
          <a:xfrm>
            <a:off x="3892163" y="1282075"/>
            <a:ext cx="2704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510.000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6"/>
          <p:cNvSpPr txBox="1"/>
          <p:nvPr/>
        </p:nvSpPr>
        <p:spPr>
          <a:xfrm>
            <a:off x="3892175" y="2222900"/>
            <a:ext cx="27669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12.800 σύλλογοι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6"/>
          <p:cNvSpPr txBox="1"/>
          <p:nvPr/>
        </p:nvSpPr>
        <p:spPr>
          <a:xfrm>
            <a:off x="3914738" y="3163725"/>
            <a:ext cx="2704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10.000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6"/>
          <p:cNvSpPr txBox="1"/>
          <p:nvPr/>
        </p:nvSpPr>
        <p:spPr>
          <a:xfrm>
            <a:off x="3954388" y="4099475"/>
            <a:ext cx="2704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250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26"/>
          <p:cNvSpPr txBox="1"/>
          <p:nvPr/>
        </p:nvSpPr>
        <p:spPr>
          <a:xfrm>
            <a:off x="3954388" y="5035225"/>
            <a:ext cx="2704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45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6"/>
          <p:cNvSpPr txBox="1"/>
          <p:nvPr/>
        </p:nvSpPr>
        <p:spPr>
          <a:xfrm>
            <a:off x="6514625" y="1292225"/>
            <a:ext cx="2704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24.400.000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6"/>
          <p:cNvSpPr txBox="1"/>
          <p:nvPr/>
        </p:nvSpPr>
        <p:spPr>
          <a:xfrm>
            <a:off x="6514625" y="2222900"/>
            <a:ext cx="2704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2.300.000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6"/>
          <p:cNvSpPr txBox="1"/>
          <p:nvPr/>
        </p:nvSpPr>
        <p:spPr>
          <a:xfrm>
            <a:off x="6514625" y="3163725"/>
            <a:ext cx="2704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9.000.000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6"/>
          <p:cNvSpPr txBox="1"/>
          <p:nvPr/>
        </p:nvSpPr>
        <p:spPr>
          <a:xfrm>
            <a:off x="6514625" y="4084250"/>
            <a:ext cx="2704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5.500.000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6"/>
          <p:cNvSpPr txBox="1"/>
          <p:nvPr/>
        </p:nvSpPr>
        <p:spPr>
          <a:xfrm>
            <a:off x="6514625" y="5035225"/>
            <a:ext cx="2704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1.800.000</a:t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26"/>
          <p:cNvSpPr txBox="1"/>
          <p:nvPr/>
        </p:nvSpPr>
        <p:spPr>
          <a:xfrm>
            <a:off x="4138450" y="5980050"/>
            <a:ext cx="4803600" cy="6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ΣΥΝΟΛΟ 43.000.000 €</a:t>
            </a:r>
            <a:endParaRPr b="1" i="0" sz="35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p27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27"/>
          <p:cNvSpPr txBox="1"/>
          <p:nvPr/>
        </p:nvSpPr>
        <p:spPr>
          <a:xfrm>
            <a:off x="4019550" y="2586037"/>
            <a:ext cx="5124600" cy="127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b="0" i="1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#ΜένουμεΌρθιοι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/>
        </p:nvSpPr>
        <p:spPr>
          <a:xfrm>
            <a:off x="255587" y="909637"/>
            <a:ext cx="8632800" cy="5038800"/>
          </a:xfrm>
          <a:prstGeom prst="rect">
            <a:avLst/>
          </a:prstGeom>
          <a:noFill/>
          <a:ln cap="flat" cmpd="sng" w="38100">
            <a:solidFill>
              <a:srgbClr val="E62A4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6"/>
          <p:cNvSpPr txBox="1"/>
          <p:nvPr/>
        </p:nvSpPr>
        <p:spPr>
          <a:xfrm>
            <a:off x="0" y="2003425"/>
            <a:ext cx="9144000" cy="9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την άσκηση και τον αθλητισμό ως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6"/>
          <p:cNvSpPr txBox="1"/>
          <p:nvPr/>
        </p:nvSpPr>
        <p:spPr>
          <a:xfrm>
            <a:off x="0" y="3929062"/>
            <a:ext cx="9144000" cy="13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κοινωνικό </a:t>
            </a:r>
            <a:r>
              <a:rPr b="1" i="0" lang="en-US" sz="4000" u="sng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δικαίωμα</a:t>
            </a: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0" lang="en-US" sz="4000" u="sng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αγαθό</a:t>
            </a:r>
            <a:r>
              <a:rPr b="1" i="0" lang="en-US" sz="4000" u="none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και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στοιχείο της </a:t>
            </a:r>
            <a:r>
              <a:rPr b="1" i="0" lang="en-US" sz="4000" u="sng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ποιότητας ζωής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/>
        </p:nvSpPr>
        <p:spPr>
          <a:xfrm>
            <a:off x="0" y="2767012"/>
            <a:ext cx="7840800" cy="11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Επανεκκίνηση σε νέες βάσεις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7"/>
          <p:cNvSpPr txBox="1"/>
          <p:nvPr/>
        </p:nvSpPr>
        <p:spPr>
          <a:xfrm>
            <a:off x="9525" y="3867150"/>
            <a:ext cx="7791600" cy="106500"/>
          </a:xfrm>
          <a:prstGeom prst="rect">
            <a:avLst/>
          </a:prstGeom>
          <a:solidFill>
            <a:srgbClr val="E62A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8"/>
          <p:cNvPicPr preferRelativeResize="0"/>
          <p:nvPr/>
        </p:nvPicPr>
        <p:blipFill rotWithShape="1">
          <a:blip r:embed="rId3">
            <a:alphaModFix/>
          </a:blip>
          <a:srcRect b="0" l="5203" r="0" t="0"/>
          <a:stretch/>
        </p:blipFill>
        <p:spPr>
          <a:xfrm>
            <a:off x="-192087" y="1587"/>
            <a:ext cx="4543425" cy="6854825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8"/>
          <p:cNvSpPr txBox="1"/>
          <p:nvPr/>
        </p:nvSpPr>
        <p:spPr>
          <a:xfrm>
            <a:off x="4351337" y="1098550"/>
            <a:ext cx="4792800" cy="1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Οι </a:t>
            </a:r>
            <a:r>
              <a:rPr b="1" i="0" lang="en-US" sz="2500" u="none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ελεύθερα ασκούμενοι</a:t>
            </a: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στα πάρκα, τις παραλίες και τις πλατείες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8"/>
          <p:cNvSpPr txBox="1"/>
          <p:nvPr/>
        </p:nvSpPr>
        <p:spPr>
          <a:xfrm>
            <a:off x="4351337" y="2346325"/>
            <a:ext cx="47928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Οι</a:t>
            </a:r>
            <a:r>
              <a:rPr b="0" i="0" lang="en-US" sz="2500" u="none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500" u="none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αθλητές</a:t>
            </a:r>
            <a:r>
              <a:rPr b="1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των σωματείων και των εθνικών ομάδων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8"/>
          <p:cNvSpPr txBox="1"/>
          <p:nvPr/>
        </p:nvSpPr>
        <p:spPr>
          <a:xfrm>
            <a:off x="4351337" y="3394075"/>
            <a:ext cx="4792800" cy="110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Τα </a:t>
            </a:r>
            <a:r>
              <a:rPr b="1" i="0" lang="en-US" sz="2500" u="none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αθλητικά σωματεία</a:t>
            </a:r>
            <a:r>
              <a:rPr b="1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και οι </a:t>
            </a:r>
            <a:r>
              <a:rPr b="1" i="0" lang="en-US" sz="2500" u="none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Εθνικές Αθλητικές Ομοσπονδίες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8"/>
          <p:cNvSpPr txBox="1"/>
          <p:nvPr/>
        </p:nvSpPr>
        <p:spPr>
          <a:xfrm>
            <a:off x="4351337" y="4584700"/>
            <a:ext cx="4792800" cy="9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Οι </a:t>
            </a:r>
            <a:r>
              <a:rPr b="1" i="0" lang="en-US" sz="2500" u="none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εργαζόμενοι</a:t>
            </a:r>
            <a:r>
              <a:rPr b="1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στις αθλητικές υποδομές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8"/>
          <p:cNvSpPr txBox="1"/>
          <p:nvPr/>
        </p:nvSpPr>
        <p:spPr>
          <a:xfrm>
            <a:off x="4433887" y="5413375"/>
            <a:ext cx="4627500" cy="12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Οι </a:t>
            </a:r>
            <a:r>
              <a:rPr b="1" i="0" lang="en-US" sz="2500" u="none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εργαζόμενοι</a:t>
            </a:r>
            <a:r>
              <a:rPr b="1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και τα χιλιάδες μικρά </a:t>
            </a:r>
            <a:r>
              <a:rPr b="1" i="0" lang="en-US" sz="2500" u="none" cap="none" strike="noStrike">
                <a:solidFill>
                  <a:srgbClr val="E62A45"/>
                </a:solidFill>
                <a:latin typeface="Arial"/>
                <a:ea typeface="Arial"/>
                <a:cs typeface="Arial"/>
                <a:sym typeface="Arial"/>
              </a:rPr>
              <a:t>γυμναστήρια</a:t>
            </a:r>
            <a:r>
              <a:rPr b="1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στις γειτονιές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51337" y="-6350"/>
            <a:ext cx="4792663" cy="11049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8"/>
          <p:cNvSpPr txBox="1"/>
          <p:nvPr/>
        </p:nvSpPr>
        <p:spPr>
          <a:xfrm>
            <a:off x="4767262" y="34925"/>
            <a:ext cx="3960900" cy="9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Να στηριχτούν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9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9"/>
          <p:cNvSpPr txBox="1"/>
          <p:nvPr/>
        </p:nvSpPr>
        <p:spPr>
          <a:xfrm>
            <a:off x="4019550" y="1817687"/>
            <a:ext cx="5124600" cy="30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Ο </a:t>
            </a:r>
            <a:r>
              <a:rPr b="1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ΣΥΡΙΖΑ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ΠΡΟΤΕΙΝΕΙ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9"/>
          <p:cNvSpPr txBox="1"/>
          <p:nvPr/>
        </p:nvSpPr>
        <p:spPr>
          <a:xfrm>
            <a:off x="0" y="5291137"/>
            <a:ext cx="9144000" cy="15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ΑΝΑΓΚΑΙΑ ΜΕΤΡΑ ΓΙΑ ΤΗΝ ΕΠΑΝΕΚΚΙΝΗΣΗ </a:t>
            </a:r>
            <a:b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ΚΑΙ ΣΤΗΡΙΞΗ ΤΟΥ ΑΘΛΗΤΙΣΜΟΥ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0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0"/>
          <p:cNvSpPr txBox="1"/>
          <p:nvPr/>
        </p:nvSpPr>
        <p:spPr>
          <a:xfrm>
            <a:off x="4019550" y="1817687"/>
            <a:ext cx="5124600" cy="30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ΣΥΝΟΛΙΚΟ ΠΡΟΓΡΑΜΜΑ ΕΝΙΣΧΥΣΗΣ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43.000.000€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&amp;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ΘΕΣΜΙΚΕΣ ΠΑΡΕΜΒΑΣΕΙΣ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1"/>
          <p:cNvPicPr preferRelativeResize="0"/>
          <p:nvPr/>
        </p:nvPicPr>
        <p:blipFill rotWithShape="1">
          <a:blip r:embed="rId3">
            <a:alphaModFix/>
          </a:blip>
          <a:srcRect b="0" l="13821" r="10688" t="0"/>
          <a:stretch/>
        </p:blipFill>
        <p:spPr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1"/>
          <p:cNvSpPr txBox="1"/>
          <p:nvPr/>
        </p:nvSpPr>
        <p:spPr>
          <a:xfrm>
            <a:off x="4019550" y="1817687"/>
            <a:ext cx="5124600" cy="30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ΠΡΟΓΡΑΜΜΑ ΑΘΛΗΣΗΣ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1"/>
          <p:cNvSpPr txBox="1"/>
          <p:nvPr/>
        </p:nvSpPr>
        <p:spPr>
          <a:xfrm>
            <a:off x="0" y="5291137"/>
            <a:ext cx="9144000" cy="15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ΓΙΑ ΤΟΥΣ ΔΙΚΑΙΟΥΧΟΥΣ ΤΟΥ ΚΟΙΝΩΝΙΚΟΥ ΕΠΙΔΟΜΑΤΟΣ ΑΛΛΗΛΕΓΓΥΗΣ ΚΑΙ ΜΑΚΡΟΧΡΟΝΙΑ ΑΝΕΡΓΟΥΣ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/>
          <p:nvPr/>
        </p:nvSpPr>
        <p:spPr>
          <a:xfrm>
            <a:off x="-80962" y="-66675"/>
            <a:ext cx="9239400" cy="6937500"/>
          </a:xfrm>
          <a:prstGeom prst="rect">
            <a:avLst/>
          </a:prstGeom>
          <a:gradFill>
            <a:gsLst>
              <a:gs pos="0">
                <a:srgbClr val="DB0000"/>
              </a:gs>
              <a:gs pos="100000">
                <a:srgbClr val="540303"/>
              </a:gs>
            </a:gsLst>
            <a:lin ang="5459829" scaled="0"/>
          </a:gradFill>
          <a:ln cap="flat" cmpd="sng" w="9525">
            <a:solidFill>
              <a:srgbClr val="FFCC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2"/>
          <p:cNvSpPr txBox="1"/>
          <p:nvPr/>
        </p:nvSpPr>
        <p:spPr>
          <a:xfrm>
            <a:off x="0" y="2659062"/>
            <a:ext cx="9144000" cy="15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Σύνολο δικαιούχων</a:t>
            </a:r>
            <a:r>
              <a:rPr b="1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510.000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Eπιδότηση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24.400.000€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默认设计模板">
  <a:themeElements>
    <a:clrScheme name="默认设计模板">
      <a:dk1>
        <a:srgbClr val="000000"/>
      </a:dk1>
      <a:lt1>
        <a:srgbClr val="FFFFFF"/>
      </a:lt1>
      <a:dk2>
        <a:srgbClr val="80808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