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0" r:id="rId4"/>
    <p:sldId id="272" r:id="rId5"/>
    <p:sldId id="258" r:id="rId6"/>
    <p:sldId id="273" r:id="rId7"/>
    <p:sldId id="274" r:id="rId8"/>
    <p:sldId id="260" r:id="rId9"/>
    <p:sldId id="275" r:id="rId10"/>
    <p:sldId id="276" r:id="rId11"/>
    <p:sldId id="277" r:id="rId12"/>
    <p:sldId id="262" r:id="rId13"/>
    <p:sldId id="278" r:id="rId14"/>
    <p:sldId id="263" r:id="rId15"/>
    <p:sldId id="279" r:id="rId16"/>
    <p:sldId id="280" r:id="rId17"/>
    <p:sldId id="264" r:id="rId18"/>
    <p:sldId id="281" r:id="rId19"/>
    <p:sldId id="282" r:id="rId20"/>
    <p:sldId id="265" r:id="rId21"/>
    <p:sldId id="283" r:id="rId22"/>
    <p:sldId id="266" r:id="rId23"/>
    <p:sldId id="267" r:id="rId24"/>
    <p:sldId id="26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713" autoAdjust="0"/>
  </p:normalViewPr>
  <p:slideViewPr>
    <p:cSldViewPr>
      <p:cViewPr varScale="1">
        <p:scale>
          <a:sx n="70" d="100"/>
          <a:sy n="70" d="100"/>
        </p:scale>
        <p:origin x="5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nny\Downloads\&#931;&#964;&#945;&#964;&#953;&#963;&#964;&#953;&#954;&#940;%20&#948;&#951;&#956;&#959;&#963;&#954;&#972;&#960;&#951;&#963;&#951;&#96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Φύλλο1!$B$21:$K$21</c:f>
              <c:numCache>
                <c:formatCode>0%</c:formatCode>
                <c:ptCount val="10"/>
                <c:pt idx="0">
                  <c:v>3.1088082901554404E-2</c:v>
                </c:pt>
                <c:pt idx="1">
                  <c:v>2.072538860103627E-2</c:v>
                </c:pt>
                <c:pt idx="2">
                  <c:v>4.6632124352331605E-2</c:v>
                </c:pt>
                <c:pt idx="3">
                  <c:v>0.10362694300518134</c:v>
                </c:pt>
                <c:pt idx="4">
                  <c:v>0.16580310880829016</c:v>
                </c:pt>
                <c:pt idx="5">
                  <c:v>0.18134715025906736</c:v>
                </c:pt>
                <c:pt idx="6">
                  <c:v>0.20207253886010362</c:v>
                </c:pt>
                <c:pt idx="7">
                  <c:v>0.16062176165803108</c:v>
                </c:pt>
                <c:pt idx="8">
                  <c:v>5.6994818652849742E-2</c:v>
                </c:pt>
                <c:pt idx="9">
                  <c:v>3.1088082901554404E-2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389536"/>
        <c:axId val="132049760"/>
      </c:barChart>
      <c:catAx>
        <c:axId val="131389536"/>
        <c:scaling>
          <c:orientation val="minMax"/>
        </c:scaling>
        <c:delete val="0"/>
        <c:axPos val="b"/>
        <c:majorTickMark val="out"/>
        <c:minorTickMark val="none"/>
        <c:tickLblPos val="nextTo"/>
        <c:crossAx val="132049760"/>
        <c:crosses val="autoZero"/>
        <c:auto val="1"/>
        <c:lblAlgn val="ctr"/>
        <c:lblOffset val="100"/>
        <c:noMultiLvlLbl val="0"/>
      </c:catAx>
      <c:valAx>
        <c:axId val="1320497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13895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Φύλλο1!$B$174:$K$174</c:f>
              <c:numCache>
                <c:formatCode>0%</c:formatCode>
                <c:ptCount val="10"/>
                <c:pt idx="0">
                  <c:v>5.6994818652849742E-2</c:v>
                </c:pt>
                <c:pt idx="1">
                  <c:v>4.145077720207254E-2</c:v>
                </c:pt>
                <c:pt idx="2">
                  <c:v>9.8445595854922283E-2</c:v>
                </c:pt>
                <c:pt idx="3">
                  <c:v>9.8445595854922283E-2</c:v>
                </c:pt>
                <c:pt idx="4">
                  <c:v>0.19689119170984457</c:v>
                </c:pt>
                <c:pt idx="5">
                  <c:v>0.20207253886010362</c:v>
                </c:pt>
                <c:pt idx="6">
                  <c:v>0.15544041450777202</c:v>
                </c:pt>
                <c:pt idx="7">
                  <c:v>9.3264248704663211E-2</c:v>
                </c:pt>
                <c:pt idx="8">
                  <c:v>2.5906735751295335E-2</c:v>
                </c:pt>
                <c:pt idx="9">
                  <c:v>3.1088082901554404E-2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798984"/>
        <c:axId val="134799376"/>
      </c:barChart>
      <c:catAx>
        <c:axId val="134798984"/>
        <c:scaling>
          <c:orientation val="minMax"/>
        </c:scaling>
        <c:delete val="0"/>
        <c:axPos val="b"/>
        <c:majorTickMark val="out"/>
        <c:minorTickMark val="none"/>
        <c:tickLblPos val="nextTo"/>
        <c:crossAx val="134799376"/>
        <c:crosses val="autoZero"/>
        <c:auto val="1"/>
        <c:lblAlgn val="ctr"/>
        <c:lblOffset val="100"/>
        <c:noMultiLvlLbl val="0"/>
      </c:catAx>
      <c:valAx>
        <c:axId val="1347993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479898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Φύλλο1!$B$191:$K$191</c:f>
              <c:numCache>
                <c:formatCode>0%</c:formatCode>
                <c:ptCount val="10"/>
                <c:pt idx="0">
                  <c:v>3.1088082901554404E-2</c:v>
                </c:pt>
                <c:pt idx="1">
                  <c:v>3.6269430051813469E-2</c:v>
                </c:pt>
                <c:pt idx="2">
                  <c:v>3.6269430051813469E-2</c:v>
                </c:pt>
                <c:pt idx="3">
                  <c:v>3.1088082901554404E-2</c:v>
                </c:pt>
                <c:pt idx="4">
                  <c:v>0.11398963730569948</c:v>
                </c:pt>
                <c:pt idx="5">
                  <c:v>0.13989637305699482</c:v>
                </c:pt>
                <c:pt idx="6">
                  <c:v>0.20207253886010362</c:v>
                </c:pt>
                <c:pt idx="7">
                  <c:v>0.19689119170984457</c:v>
                </c:pt>
                <c:pt idx="8">
                  <c:v>0.11398963730569948</c:v>
                </c:pt>
                <c:pt idx="9">
                  <c:v>9.8445595854922283E-2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95288"/>
        <c:axId val="133995680"/>
      </c:barChart>
      <c:catAx>
        <c:axId val="133995288"/>
        <c:scaling>
          <c:orientation val="minMax"/>
        </c:scaling>
        <c:delete val="0"/>
        <c:axPos val="b"/>
        <c:majorTickMark val="out"/>
        <c:minorTickMark val="none"/>
        <c:tickLblPos val="nextTo"/>
        <c:crossAx val="133995680"/>
        <c:crosses val="autoZero"/>
        <c:auto val="1"/>
        <c:lblAlgn val="ctr"/>
        <c:lblOffset val="100"/>
        <c:noMultiLvlLbl val="0"/>
      </c:catAx>
      <c:valAx>
        <c:axId val="1339956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39952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Φύλλο1!$B$208:$K$208</c:f>
              <c:numCache>
                <c:formatCode>0%</c:formatCode>
                <c:ptCount val="10"/>
                <c:pt idx="0">
                  <c:v>3.6269430051813469E-2</c:v>
                </c:pt>
                <c:pt idx="1">
                  <c:v>2.5906735751295335E-2</c:v>
                </c:pt>
                <c:pt idx="2">
                  <c:v>6.2176165803108807E-2</c:v>
                </c:pt>
                <c:pt idx="3">
                  <c:v>0.11398963730569948</c:v>
                </c:pt>
                <c:pt idx="4">
                  <c:v>0.10880829015544041</c:v>
                </c:pt>
                <c:pt idx="5">
                  <c:v>0.21243523316062177</c:v>
                </c:pt>
                <c:pt idx="6">
                  <c:v>0.23316062176165803</c:v>
                </c:pt>
                <c:pt idx="7">
                  <c:v>9.3264248704663211E-2</c:v>
                </c:pt>
                <c:pt idx="8">
                  <c:v>6.7357512953367879E-2</c:v>
                </c:pt>
                <c:pt idx="9">
                  <c:v>4.6632124352331605E-2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96464"/>
        <c:axId val="133996856"/>
      </c:barChart>
      <c:catAx>
        <c:axId val="133996464"/>
        <c:scaling>
          <c:orientation val="minMax"/>
        </c:scaling>
        <c:delete val="0"/>
        <c:axPos val="b"/>
        <c:majorTickMark val="out"/>
        <c:minorTickMark val="none"/>
        <c:tickLblPos val="nextTo"/>
        <c:crossAx val="133996856"/>
        <c:crosses val="autoZero"/>
        <c:auto val="1"/>
        <c:lblAlgn val="ctr"/>
        <c:lblOffset val="100"/>
        <c:noMultiLvlLbl val="0"/>
      </c:catAx>
      <c:valAx>
        <c:axId val="1339968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399646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Φύλλο1!$B$225:$K$225</c:f>
              <c:numCache>
                <c:formatCode>0%</c:formatCode>
                <c:ptCount val="10"/>
                <c:pt idx="0">
                  <c:v>3.1088082901554404E-2</c:v>
                </c:pt>
                <c:pt idx="1">
                  <c:v>1.5544041450777202E-2</c:v>
                </c:pt>
                <c:pt idx="2">
                  <c:v>4.145077720207254E-2</c:v>
                </c:pt>
                <c:pt idx="3">
                  <c:v>2.5906735751295335E-2</c:v>
                </c:pt>
                <c:pt idx="4">
                  <c:v>5.6994818652849742E-2</c:v>
                </c:pt>
                <c:pt idx="5">
                  <c:v>3.6269430051813469E-2</c:v>
                </c:pt>
                <c:pt idx="6">
                  <c:v>0.14507772020725387</c:v>
                </c:pt>
                <c:pt idx="7">
                  <c:v>0.15025906735751296</c:v>
                </c:pt>
                <c:pt idx="8">
                  <c:v>0.18134715025906736</c:v>
                </c:pt>
                <c:pt idx="9">
                  <c:v>0.31606217616580312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997640"/>
        <c:axId val="133998032"/>
      </c:barChart>
      <c:catAx>
        <c:axId val="133997640"/>
        <c:scaling>
          <c:orientation val="minMax"/>
        </c:scaling>
        <c:delete val="0"/>
        <c:axPos val="b"/>
        <c:majorTickMark val="out"/>
        <c:minorTickMark val="none"/>
        <c:tickLblPos val="nextTo"/>
        <c:crossAx val="133998032"/>
        <c:crosses val="autoZero"/>
        <c:auto val="1"/>
        <c:lblAlgn val="ctr"/>
        <c:lblOffset val="100"/>
        <c:noMultiLvlLbl val="0"/>
      </c:catAx>
      <c:valAx>
        <c:axId val="1339980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399764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64651979478175E-2"/>
          <c:y val="6.3709276696496023E-2"/>
          <c:w val="0.88718739425864446"/>
          <c:h val="0.8275632608238510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Φύλλο1!$B$38:$K$38</c:f>
              <c:numCache>
                <c:formatCode>0%</c:formatCode>
                <c:ptCount val="10"/>
                <c:pt idx="0">
                  <c:v>1.0362694300518135E-2</c:v>
                </c:pt>
                <c:pt idx="1">
                  <c:v>2.072538860103627E-2</c:v>
                </c:pt>
                <c:pt idx="2">
                  <c:v>3.1088082901554404E-2</c:v>
                </c:pt>
                <c:pt idx="3">
                  <c:v>7.2538860103626937E-2</c:v>
                </c:pt>
                <c:pt idx="4">
                  <c:v>0.17098445595854922</c:v>
                </c:pt>
                <c:pt idx="5">
                  <c:v>0.14507772020725387</c:v>
                </c:pt>
                <c:pt idx="6">
                  <c:v>0.21761658031088082</c:v>
                </c:pt>
                <c:pt idx="7">
                  <c:v>0.18134715025906736</c:v>
                </c:pt>
                <c:pt idx="8">
                  <c:v>7.7720207253886009E-2</c:v>
                </c:pt>
                <c:pt idx="9">
                  <c:v>7.2538860103626937E-2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494576"/>
        <c:axId val="131882048"/>
      </c:barChart>
      <c:catAx>
        <c:axId val="1324945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1882048"/>
        <c:crosses val="autoZero"/>
        <c:auto val="1"/>
        <c:lblAlgn val="ctr"/>
        <c:lblOffset val="100"/>
        <c:noMultiLvlLbl val="0"/>
      </c:catAx>
      <c:valAx>
        <c:axId val="1318820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4945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Φύλλο1!$B$55:$K$55</c:f>
              <c:numCache>
                <c:formatCode>0%</c:formatCode>
                <c:ptCount val="10"/>
                <c:pt idx="0">
                  <c:v>6.7357512953367879E-2</c:v>
                </c:pt>
                <c:pt idx="1">
                  <c:v>8.8082901554404139E-2</c:v>
                </c:pt>
                <c:pt idx="2">
                  <c:v>0.12435233160621761</c:v>
                </c:pt>
                <c:pt idx="3">
                  <c:v>9.3264248704663211E-2</c:v>
                </c:pt>
                <c:pt idx="4">
                  <c:v>0.17098445595854922</c:v>
                </c:pt>
                <c:pt idx="5">
                  <c:v>0.10362694300518134</c:v>
                </c:pt>
                <c:pt idx="6">
                  <c:v>0.12953367875647667</c:v>
                </c:pt>
                <c:pt idx="7">
                  <c:v>0.10362694300518134</c:v>
                </c:pt>
                <c:pt idx="8">
                  <c:v>4.6632124352331605E-2</c:v>
                </c:pt>
                <c:pt idx="9">
                  <c:v>7.2538860103626937E-2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85368"/>
        <c:axId val="131975936"/>
      </c:barChart>
      <c:catAx>
        <c:axId val="133685368"/>
        <c:scaling>
          <c:orientation val="minMax"/>
        </c:scaling>
        <c:delete val="0"/>
        <c:axPos val="b"/>
        <c:majorTickMark val="out"/>
        <c:minorTickMark val="none"/>
        <c:tickLblPos val="nextTo"/>
        <c:crossAx val="131975936"/>
        <c:crosses val="autoZero"/>
        <c:auto val="1"/>
        <c:lblAlgn val="ctr"/>
        <c:lblOffset val="100"/>
        <c:noMultiLvlLbl val="0"/>
      </c:catAx>
      <c:valAx>
        <c:axId val="1319759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368536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64651979478175E-2"/>
          <c:y val="6.3709276696496023E-2"/>
          <c:w val="0.88718739425864446"/>
          <c:h val="0.8275632608238510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Φύλλο1!$B$72:$K$72</c:f>
              <c:numCache>
                <c:formatCode>0%</c:formatCode>
                <c:ptCount val="10"/>
                <c:pt idx="0">
                  <c:v>9.8445595854922283E-2</c:v>
                </c:pt>
                <c:pt idx="1">
                  <c:v>3.6269430051813469E-2</c:v>
                </c:pt>
                <c:pt idx="2">
                  <c:v>0.13989637305699482</c:v>
                </c:pt>
                <c:pt idx="3">
                  <c:v>0.10362694300518134</c:v>
                </c:pt>
                <c:pt idx="4">
                  <c:v>0.18652849740932642</c:v>
                </c:pt>
                <c:pt idx="5">
                  <c:v>0.10362694300518134</c:v>
                </c:pt>
                <c:pt idx="6">
                  <c:v>0.16580310880829016</c:v>
                </c:pt>
                <c:pt idx="7">
                  <c:v>8.2901554404145081E-2</c:v>
                </c:pt>
                <c:pt idx="8">
                  <c:v>5.181347150259067E-2</c:v>
                </c:pt>
                <c:pt idx="9">
                  <c:v>3.1088082901554404E-2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663424"/>
        <c:axId val="98501480"/>
      </c:barChart>
      <c:catAx>
        <c:axId val="134663424"/>
        <c:scaling>
          <c:orientation val="minMax"/>
        </c:scaling>
        <c:delete val="0"/>
        <c:axPos val="b"/>
        <c:majorTickMark val="out"/>
        <c:minorTickMark val="none"/>
        <c:tickLblPos val="nextTo"/>
        <c:crossAx val="98501480"/>
        <c:crosses val="autoZero"/>
        <c:auto val="1"/>
        <c:lblAlgn val="ctr"/>
        <c:lblOffset val="100"/>
        <c:noMultiLvlLbl val="0"/>
      </c:catAx>
      <c:valAx>
        <c:axId val="985014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466342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Φύλλο1!$B$89:$K$89</c:f>
              <c:numCache>
                <c:formatCode>0%</c:formatCode>
                <c:ptCount val="10"/>
                <c:pt idx="0">
                  <c:v>0.22279792746113988</c:v>
                </c:pt>
                <c:pt idx="1">
                  <c:v>9.3264248704663211E-2</c:v>
                </c:pt>
                <c:pt idx="2">
                  <c:v>0.12435233160621761</c:v>
                </c:pt>
                <c:pt idx="3">
                  <c:v>0.15544041450777202</c:v>
                </c:pt>
                <c:pt idx="4">
                  <c:v>0.11398963730569948</c:v>
                </c:pt>
                <c:pt idx="5">
                  <c:v>9.3264248704663211E-2</c:v>
                </c:pt>
                <c:pt idx="6">
                  <c:v>0.10880829015544041</c:v>
                </c:pt>
                <c:pt idx="7">
                  <c:v>3.6269430051813469E-2</c:v>
                </c:pt>
                <c:pt idx="8">
                  <c:v>3.1088082901554404E-2</c:v>
                </c:pt>
                <c:pt idx="9">
                  <c:v>2.072538860103627E-2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501872"/>
        <c:axId val="98502264"/>
      </c:barChart>
      <c:catAx>
        <c:axId val="98501872"/>
        <c:scaling>
          <c:orientation val="minMax"/>
        </c:scaling>
        <c:delete val="0"/>
        <c:axPos val="b"/>
        <c:majorTickMark val="out"/>
        <c:minorTickMark val="none"/>
        <c:tickLblPos val="nextTo"/>
        <c:crossAx val="98502264"/>
        <c:crosses val="autoZero"/>
        <c:auto val="1"/>
        <c:lblAlgn val="ctr"/>
        <c:lblOffset val="100"/>
        <c:noMultiLvlLbl val="0"/>
      </c:catAx>
      <c:valAx>
        <c:axId val="985022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850187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Φύλλο1!$B$89:$K$89</c:f>
              <c:numCache>
                <c:formatCode>0%</c:formatCode>
                <c:ptCount val="10"/>
                <c:pt idx="0">
                  <c:v>0.22279792746113988</c:v>
                </c:pt>
                <c:pt idx="1">
                  <c:v>9.3264248704663211E-2</c:v>
                </c:pt>
                <c:pt idx="2">
                  <c:v>0.12435233160621761</c:v>
                </c:pt>
                <c:pt idx="3">
                  <c:v>0.15544041450777202</c:v>
                </c:pt>
                <c:pt idx="4">
                  <c:v>0.11398963730569948</c:v>
                </c:pt>
                <c:pt idx="5">
                  <c:v>9.3264248704663211E-2</c:v>
                </c:pt>
                <c:pt idx="6">
                  <c:v>0.10880829015544041</c:v>
                </c:pt>
                <c:pt idx="7">
                  <c:v>3.6269430051813469E-2</c:v>
                </c:pt>
                <c:pt idx="8">
                  <c:v>3.1088082901554404E-2</c:v>
                </c:pt>
                <c:pt idx="9">
                  <c:v>2.072538860103627E-2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503048"/>
        <c:axId val="98687928"/>
      </c:barChart>
      <c:catAx>
        <c:axId val="98503048"/>
        <c:scaling>
          <c:orientation val="minMax"/>
        </c:scaling>
        <c:delete val="0"/>
        <c:axPos val="b"/>
        <c:majorTickMark val="out"/>
        <c:minorTickMark val="none"/>
        <c:tickLblPos val="nextTo"/>
        <c:crossAx val="98687928"/>
        <c:crosses val="autoZero"/>
        <c:auto val="1"/>
        <c:lblAlgn val="ctr"/>
        <c:lblOffset val="100"/>
        <c:noMultiLvlLbl val="0"/>
      </c:catAx>
      <c:valAx>
        <c:axId val="986879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850304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Φύλλο1!$B$123:$K$123</c:f>
              <c:numCache>
                <c:formatCode>0%</c:formatCode>
                <c:ptCount val="10"/>
                <c:pt idx="0">
                  <c:v>0</c:v>
                </c:pt>
                <c:pt idx="1">
                  <c:v>1.5544041450777202E-2</c:v>
                </c:pt>
                <c:pt idx="2">
                  <c:v>2.072538860103627E-2</c:v>
                </c:pt>
                <c:pt idx="3">
                  <c:v>3.1088082901554404E-2</c:v>
                </c:pt>
                <c:pt idx="4">
                  <c:v>8.2901554404145081E-2</c:v>
                </c:pt>
                <c:pt idx="5">
                  <c:v>3.6269430051813469E-2</c:v>
                </c:pt>
                <c:pt idx="6">
                  <c:v>0.11398963730569948</c:v>
                </c:pt>
                <c:pt idx="7">
                  <c:v>0.25388601036269431</c:v>
                </c:pt>
                <c:pt idx="8">
                  <c:v>0.22797927461139897</c:v>
                </c:pt>
                <c:pt idx="9">
                  <c:v>0.21761658031088082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686360"/>
        <c:axId val="134795848"/>
      </c:barChart>
      <c:catAx>
        <c:axId val="98686360"/>
        <c:scaling>
          <c:orientation val="minMax"/>
        </c:scaling>
        <c:delete val="0"/>
        <c:axPos val="b"/>
        <c:majorTickMark val="out"/>
        <c:minorTickMark val="none"/>
        <c:tickLblPos val="nextTo"/>
        <c:crossAx val="134795848"/>
        <c:crosses val="autoZero"/>
        <c:auto val="1"/>
        <c:lblAlgn val="ctr"/>
        <c:lblOffset val="100"/>
        <c:noMultiLvlLbl val="0"/>
      </c:catAx>
      <c:valAx>
        <c:axId val="1347958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868636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Φύλλο1!$B$140:$K$140</c:f>
              <c:numCache>
                <c:formatCode>0%</c:formatCode>
                <c:ptCount val="10"/>
                <c:pt idx="0">
                  <c:v>4.145077720207254E-2</c:v>
                </c:pt>
                <c:pt idx="1">
                  <c:v>2.5906735751295335E-2</c:v>
                </c:pt>
                <c:pt idx="2">
                  <c:v>6.7357512953367879E-2</c:v>
                </c:pt>
                <c:pt idx="3">
                  <c:v>7.7720207253886009E-2</c:v>
                </c:pt>
                <c:pt idx="4">
                  <c:v>0.18134715025906736</c:v>
                </c:pt>
                <c:pt idx="5">
                  <c:v>9.8445595854922283E-2</c:v>
                </c:pt>
                <c:pt idx="6">
                  <c:v>0.13989637305699482</c:v>
                </c:pt>
                <c:pt idx="7">
                  <c:v>0.15544041450777202</c:v>
                </c:pt>
                <c:pt idx="8">
                  <c:v>0.10880829015544041</c:v>
                </c:pt>
                <c:pt idx="9">
                  <c:v>0.10362694300518134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796632"/>
        <c:axId val="134797024"/>
      </c:barChart>
      <c:catAx>
        <c:axId val="134796632"/>
        <c:scaling>
          <c:orientation val="minMax"/>
        </c:scaling>
        <c:delete val="0"/>
        <c:axPos val="b"/>
        <c:majorTickMark val="out"/>
        <c:minorTickMark val="none"/>
        <c:tickLblPos val="nextTo"/>
        <c:crossAx val="134797024"/>
        <c:crosses val="autoZero"/>
        <c:auto val="1"/>
        <c:lblAlgn val="ctr"/>
        <c:lblOffset val="100"/>
        <c:noMultiLvlLbl val="0"/>
      </c:catAx>
      <c:valAx>
        <c:axId val="1347970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479663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Φύλλο1!$B$157:$K$157</c:f>
              <c:numCache>
                <c:formatCode>0%</c:formatCode>
                <c:ptCount val="10"/>
                <c:pt idx="0">
                  <c:v>3.6269430051813469E-2</c:v>
                </c:pt>
                <c:pt idx="1">
                  <c:v>5.181347150259067E-2</c:v>
                </c:pt>
                <c:pt idx="2">
                  <c:v>4.6632124352331605E-2</c:v>
                </c:pt>
                <c:pt idx="3">
                  <c:v>0.10880829015544041</c:v>
                </c:pt>
                <c:pt idx="4">
                  <c:v>0.13989637305699482</c:v>
                </c:pt>
                <c:pt idx="5">
                  <c:v>0.11917098445595854</c:v>
                </c:pt>
                <c:pt idx="6">
                  <c:v>0.18652849740932642</c:v>
                </c:pt>
                <c:pt idx="7">
                  <c:v>0.18652849740932642</c:v>
                </c:pt>
                <c:pt idx="8">
                  <c:v>7.2538860103626937E-2</c:v>
                </c:pt>
                <c:pt idx="9">
                  <c:v>5.181347150259067E-2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797808"/>
        <c:axId val="134798200"/>
      </c:barChart>
      <c:catAx>
        <c:axId val="134797808"/>
        <c:scaling>
          <c:orientation val="minMax"/>
        </c:scaling>
        <c:delete val="0"/>
        <c:axPos val="b"/>
        <c:majorTickMark val="out"/>
        <c:minorTickMark val="none"/>
        <c:tickLblPos val="nextTo"/>
        <c:crossAx val="134798200"/>
        <c:crosses val="autoZero"/>
        <c:auto val="1"/>
        <c:lblAlgn val="ctr"/>
        <c:lblOffset val="100"/>
        <c:noMultiLvlLbl val="0"/>
      </c:catAx>
      <c:valAx>
        <c:axId val="1347982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479780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6DCD3-540A-4EF6-BC0F-41EEA8FFDC2A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2FB4D-AC33-43AC-88A5-AF8F9F078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65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C744B-7FC6-4ECF-B4A5-37715C563D7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77628-1D8A-4A4F-9B1E-0581C11F19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r>
              <a:rPr lang="el-GR" b="1" dirty="0" smtClean="0"/>
              <a:t>Η </a:t>
            </a:r>
            <a:r>
              <a:rPr lang="el-GR" b="1" dirty="0"/>
              <a:t>ποιότητα ζωής στο Ρέθυμνο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8077200" cy="3733800"/>
          </a:xfrm>
        </p:spPr>
        <p:txBody>
          <a:bodyPr>
            <a:normAutofit/>
          </a:bodyPr>
          <a:lstStyle/>
          <a:p>
            <a:r>
              <a:rPr lang="el-GR" sz="2800" b="1" u="sng" dirty="0">
                <a:solidFill>
                  <a:schemeClr val="tx1"/>
                </a:solidFill>
              </a:rPr>
              <a:t>ΔΗΜΟΣΚΟΠΗΣΗ</a:t>
            </a:r>
          </a:p>
          <a:p>
            <a:r>
              <a:rPr lang="el-GR" sz="2800" b="1" u="sng" dirty="0">
                <a:solidFill>
                  <a:schemeClr val="tx1"/>
                </a:solidFill>
              </a:rPr>
              <a:t>του Δ.Ι.Ε.Κ. Ρεθύμνου</a:t>
            </a:r>
          </a:p>
          <a:p>
            <a:r>
              <a:rPr lang="el-GR" sz="2800" b="1" u="sng" dirty="0">
                <a:solidFill>
                  <a:schemeClr val="tx1"/>
                </a:solidFill>
              </a:rPr>
              <a:t>τμήμα  Δημοσιογραφίας, Συντακτών και </a:t>
            </a:r>
            <a:r>
              <a:rPr lang="el-GR" sz="2800" b="1" u="sng" dirty="0" smtClean="0">
                <a:solidFill>
                  <a:schemeClr val="tx1"/>
                </a:solidFill>
              </a:rPr>
              <a:t>Ρεπόρτερ</a:t>
            </a:r>
          </a:p>
          <a:p>
            <a:pPr algn="l"/>
            <a:endParaRPr lang="el-GR" sz="2400" dirty="0" smtClean="0">
              <a:solidFill>
                <a:schemeClr val="tx1"/>
              </a:solidFill>
            </a:endParaRPr>
          </a:p>
          <a:p>
            <a:pPr algn="l"/>
            <a:endParaRPr lang="el-GR" sz="2400" dirty="0" smtClean="0">
              <a:solidFill>
                <a:schemeClr val="tx1"/>
              </a:solidFill>
            </a:endParaRPr>
          </a:p>
          <a:p>
            <a:pPr algn="l"/>
            <a:r>
              <a:rPr lang="el-GR" sz="2000" dirty="0" smtClean="0">
                <a:solidFill>
                  <a:schemeClr val="tx1"/>
                </a:solidFill>
              </a:rPr>
              <a:t>Ημερομηνία διεξαγωγής έρευνας με ανώνυμο ερωτηματολόγιο:</a:t>
            </a:r>
            <a:br>
              <a:rPr lang="el-GR" sz="2000" dirty="0" smtClean="0">
                <a:solidFill>
                  <a:schemeClr val="tx1"/>
                </a:solidFill>
              </a:rPr>
            </a:br>
            <a:r>
              <a:rPr lang="el-GR" sz="2000" dirty="0" smtClean="0">
                <a:solidFill>
                  <a:schemeClr val="tx1"/>
                </a:solidFill>
              </a:rPr>
              <a:t> 22 και 23 Μαΐου 2018</a:t>
            </a:r>
          </a:p>
          <a:p>
            <a:pPr algn="l"/>
            <a:r>
              <a:rPr lang="el-GR" sz="2000" dirty="0" smtClean="0">
                <a:solidFill>
                  <a:schemeClr val="tx1"/>
                </a:solidFill>
              </a:rPr>
              <a:t>Δείγμα: Ενήλικοι, μόνιμοι κάτοικοι Ρεθύμνου (193 άτομα)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457200" y="5334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600" b="1" dirty="0" smtClean="0"/>
              <a:t>(5) Θεωρείται ότι το Ρέθυμνο είναι μια πόλη επιβαρυμένη κυκλοφοριακά</a:t>
            </a:r>
            <a:r>
              <a:rPr lang="el-GR" sz="2800" b="1" dirty="0" smtClean="0"/>
              <a:t>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7 - Γράφημα"/>
          <p:cNvGraphicFramePr/>
          <p:nvPr/>
        </p:nvGraphicFramePr>
        <p:xfrm>
          <a:off x="1143000" y="3200400"/>
          <a:ext cx="68580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/>
          </a:bodyPr>
          <a:lstStyle/>
          <a:p>
            <a:r>
              <a:rPr lang="el-GR" sz="2400" b="1" dirty="0"/>
              <a:t>(7) Θεωρείται ότι το Ρέθυμνο δίνει επιλογές στους κατοίκους του για να αξιοποιήσουν τον ελεύθερο χρόνο τους;</a:t>
            </a:r>
            <a:r>
              <a:rPr lang="el-GR" sz="2400" dirty="0" smtClean="0"/>
              <a:t> 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(6) Νιώθετε ασφαλής στο Ρέθυμνο;</a:t>
            </a:r>
            <a:r>
              <a:rPr lang="el-GR" sz="2800" dirty="0" smtClean="0"/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(6) Νιώθετε ασφαλής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9 - Γράφημα"/>
          <p:cNvGraphicFramePr/>
          <p:nvPr/>
        </p:nvGraphicFramePr>
        <p:xfrm>
          <a:off x="1066800" y="31242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(7) Θεωρείται ότι το Ρέθυμνο δίνει επιλογές στους κατοίκους του για να αξιοποιήσουν τον ελεύθερο χρόνο τους;</a:t>
            </a:r>
            <a:r>
              <a:rPr lang="el-GR" sz="2800" dirty="0" smtClean="0"/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10 - Γράφημα"/>
          <p:cNvGraphicFramePr/>
          <p:nvPr/>
        </p:nvGraphicFramePr>
        <p:xfrm>
          <a:off x="1066800" y="31242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/>
          </a:bodyPr>
          <a:lstStyle/>
          <a:p>
            <a:r>
              <a:rPr lang="el-GR" sz="2800" b="1" dirty="0"/>
              <a:t>(9) Καλλιεργείται η οικολογική συνείδηση στην πόλη;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533400" y="53340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(8) Προάγεται ο αθλητισμός, ως τρόπος ζωής στο Ρέθυμνο;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533400" y="53340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(8) Προάγεται ο αθλητισμός, ως τρόπος ζωής στο Ρέθυμνο;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11 - Γράφημα"/>
          <p:cNvGraphicFramePr/>
          <p:nvPr/>
        </p:nvGraphicFramePr>
        <p:xfrm>
          <a:off x="1066800" y="32004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533400" y="53340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 smtClean="0"/>
              <a:t>(9) Καλλιεργείται η οικολογική συνείδηση στην πόλη;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12 - Γράφημα"/>
          <p:cNvGraphicFramePr/>
          <p:nvPr/>
        </p:nvGraphicFramePr>
        <p:xfrm>
          <a:off x="1066800" y="32004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l-GR" sz="2800" b="1" dirty="0"/>
              <a:t>(11) Θεωρείται ότι το Ρέθυμνο είναι μια σύγχρονη πόλη;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(10) Θεωρείται ότι το Ρέθυμνο έχει «ανθρώπινο» πρόσωπο από πλευράς κοινωνικών σχέσεων;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(10) Θεωρείται ότι το Ρέθυμνο έχει «ανθρώπινο» πρόσωπο από πλευράς κοινωνικών σχέσεων;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13 - Γράφημα"/>
          <p:cNvGraphicFramePr/>
          <p:nvPr/>
        </p:nvGraphicFramePr>
        <p:xfrm>
          <a:off x="1066800" y="32004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 smtClean="0"/>
              <a:t>(11) Θεωρείται ότι το Ρέθυμνο είναι μια σύγχρονη πόλη;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14 - Γράφημα"/>
          <p:cNvGraphicFramePr/>
          <p:nvPr/>
        </p:nvGraphicFramePr>
        <p:xfrm>
          <a:off x="990600" y="3200400"/>
          <a:ext cx="70104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/>
          </a:bodyPr>
          <a:lstStyle/>
          <a:p>
            <a:r>
              <a:rPr lang="el-GR" sz="2800" b="1" dirty="0"/>
              <a:t>(2) Το Ρέθυμνο είναι μια ακριβή πόλη;</a:t>
            </a:r>
            <a:r>
              <a:rPr lang="el-GR" sz="2800" dirty="0" smtClean="0"/>
              <a:t> 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Το Ρέθυμνο είναι μια καθαρή πόλη;</a:t>
            </a:r>
            <a:r>
              <a:rPr kumimoji="0" lang="el-G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37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790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462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4627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(12) Θα παροτρύνατε φίλους ή συγγενείς σας να έρθουν και να μείνουν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(12) Θα παροτρύνατε φίλους ή συγγενείς σας να έρθουν και να μείνουν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15 - Γράφημα"/>
          <p:cNvGraphicFramePr/>
          <p:nvPr/>
        </p:nvGraphicFramePr>
        <p:xfrm>
          <a:off x="1066800" y="3276600"/>
          <a:ext cx="70104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/>
              <a:t>Τα πέντε (5) θετικά σημεία που αναφέρονται πιο συχνά</a:t>
            </a:r>
            <a:r>
              <a:rPr lang="el-GR" sz="2800" dirty="0" smtClean="0"/>
              <a:t> </a:t>
            </a:r>
            <a:br>
              <a:rPr lang="el-GR" sz="2800" dirty="0" smtClean="0"/>
            </a:br>
            <a:r>
              <a:rPr lang="el-GR" sz="2800" dirty="0" smtClean="0"/>
              <a:t>(</a:t>
            </a:r>
            <a:r>
              <a:rPr lang="el-GR" sz="2800" dirty="0"/>
              <a:t>Σε σειρά κατάταξης )</a:t>
            </a:r>
            <a:r>
              <a:rPr lang="el-GR" sz="2800" dirty="0" smtClean="0"/>
              <a:t> </a:t>
            </a:r>
            <a:endParaRPr lang="en-US" sz="2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5559972"/>
                <a:gridCol w="536028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Παλιά πόλη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Παραλικαό</a:t>
                      </a:r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μέτωπο/Θάλασσα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Διασκέδαση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Κοντινές αποστάσεις μέσα στην πόλη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Fortezza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el-GR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Φορτέτζα</a:t>
                      </a:r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/>
              <a:t>Τα πέντε (5) αρνητικά σημεία που αναφέρονται πιο συχνά</a:t>
            </a:r>
            <a:r>
              <a:rPr lang="el-GR" sz="2800" dirty="0" smtClean="0"/>
              <a:t> </a:t>
            </a:r>
            <a:br>
              <a:rPr lang="el-GR" sz="2800" dirty="0" smtClean="0"/>
            </a:br>
            <a:r>
              <a:rPr lang="el-GR" sz="2800" dirty="0" smtClean="0"/>
              <a:t>(</a:t>
            </a:r>
            <a:r>
              <a:rPr lang="el-GR" sz="2800" dirty="0"/>
              <a:t>Σε σειρά κατάταξης )</a:t>
            </a:r>
            <a:r>
              <a:rPr lang="el-GR" sz="2800" dirty="0" smtClean="0"/>
              <a:t> </a:t>
            </a:r>
            <a:endParaRPr lang="en-US" sz="2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41"/>
                <a:gridCol w="6335059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Κυκλοφοριακό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Οδικό δίκτυο/Πεζοδρόμια/Κακό οδική συμπεριφορά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Νοσοκομείο/Δημόσια υγεία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Parking (</a:t>
                      </a:r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Παρκινγκ)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Αλκοόλ/Κακή νοοτροπία </a:t>
                      </a:r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Έλλειψη πλοίου</a:t>
                      </a:r>
                      <a:endParaRPr lang="el-G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Τα δύο (2) πιο συχνά πράγματα που θέλουν να αλλάξουν στην πόλη του Ρεθύμνου</a:t>
            </a:r>
            <a:r>
              <a:rPr lang="el-GR" sz="2800" dirty="0" smtClean="0"/>
              <a:t> </a:t>
            </a:r>
            <a:endParaRPr lang="en-US" sz="28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924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64770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Κυκλοφοριακό/οδική συμπεριφορά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Νοσοκομείο/Δημόσια υγεία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Το Ρέθυμνο είναι μια καθαρή πόλη;</a:t>
            </a:r>
            <a:r>
              <a:rPr kumimoji="0" lang="el-G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2 - Γράφημα"/>
          <p:cNvGraphicFramePr/>
          <p:nvPr/>
        </p:nvGraphicFramePr>
        <p:xfrm>
          <a:off x="1066800" y="3124200"/>
          <a:ext cx="6858000" cy="318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 smtClean="0"/>
              <a:t>(2) Το Ρέθυμνο είναι μια ακριβή πόλη;</a:t>
            </a:r>
            <a:r>
              <a:rPr lang="el-GR" sz="2800" dirty="0" smtClean="0"/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4 - Γράφημα"/>
          <p:cNvGraphicFramePr/>
          <p:nvPr/>
        </p:nvGraphicFramePr>
        <p:xfrm>
          <a:off x="1066800" y="31242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l-GR" sz="2800" b="1" dirty="0"/>
              <a:t>(4α) Είστε ικανοποιημένοι από το επίπεδο των δημοσίων υπηρεσιών στο Ρέθυμνο;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(3) Πιστεύεται ότι υπάρχει ανεργία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(3) Πιστεύεται ότι υπάρχει ανεργία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5 - Γράφημα"/>
          <p:cNvGraphicFramePr/>
          <p:nvPr/>
        </p:nvGraphicFramePr>
        <p:xfrm>
          <a:off x="1066800" y="31242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 smtClean="0"/>
              <a:t>(4α) Είστε ικανοποιημένοι από το επίπεδο των δημοσίων υπηρεσιών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6 - Γράφημα"/>
          <p:cNvGraphicFramePr/>
          <p:nvPr/>
        </p:nvGraphicFramePr>
        <p:xfrm>
          <a:off x="1066800" y="3276600"/>
          <a:ext cx="69342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200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l-GR" sz="2800" b="1" dirty="0"/>
              <a:t>(5) Θεωρείται ότι το Ρέθυμνο είναι μια πόλη επιβαρυμένη κυκλοφοριακά;</a:t>
            </a:r>
            <a:endParaRPr lang="en-US" sz="2800" dirty="0"/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(4β) Είστε ικανοποιημένοι από το επίπεδο των δημοσίων υπηρεσιών υγείας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5 - Θέση περιεχομένου"/>
          <p:cNvGraphicFramePr>
            <a:graphicFrameLocks/>
          </p:cNvGraphicFramePr>
          <p:nvPr/>
        </p:nvGraphicFramePr>
        <p:xfrm>
          <a:off x="381000" y="44196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124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350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Βαθμολογία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Αριθμός Δελτίων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Αξιολόγηση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Επί τοις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1 - Τίτλος"/>
          <p:cNvSpPr txBox="1">
            <a:spLocks/>
          </p:cNvSpPr>
          <p:nvPr/>
        </p:nvSpPr>
        <p:spPr>
          <a:xfrm>
            <a:off x="609600" y="533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l-GR" sz="2800" b="1" dirty="0"/>
              <a:t>(4β) Είστε ικανοποιημένοι από το επίπεδο των δημοσίων υπηρεσιών υγείας στο Ρέθυμνο;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7 - Γράφημα"/>
          <p:cNvGraphicFramePr/>
          <p:nvPr/>
        </p:nvGraphicFramePr>
        <p:xfrm>
          <a:off x="1143000" y="3200400"/>
          <a:ext cx="6781800" cy="320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1746</Words>
  <Application>Microsoft Office PowerPoint</Application>
  <PresentationFormat>Προβολή στην οθόνη (4:3)</PresentationFormat>
  <Paragraphs>1000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7" baseType="lpstr">
      <vt:lpstr>Arial</vt:lpstr>
      <vt:lpstr>Calibri</vt:lpstr>
      <vt:lpstr>Θέμα του Office</vt:lpstr>
      <vt:lpstr>Η ποιότητα ζωής στο Ρέθυμνο </vt:lpstr>
      <vt:lpstr>(2) Το Ρέθυμνο είναι μια ακριβή πόλη; </vt:lpstr>
      <vt:lpstr>Παρουσίαση του PowerPoint</vt:lpstr>
      <vt:lpstr>Παρουσίαση του PowerPoint</vt:lpstr>
      <vt:lpstr>(4α) Είστε ικανοποιημένοι από το επίπεδο των δημοσίων υπηρεσιών στο Ρέθυμνο;</vt:lpstr>
      <vt:lpstr>Παρουσίαση του PowerPoint</vt:lpstr>
      <vt:lpstr>Παρουσίαση του PowerPoint</vt:lpstr>
      <vt:lpstr>(5) Θεωρείται ότι το Ρέθυμνο είναι μια πόλη επιβαρυμένη κυκλοφοριακά;</vt:lpstr>
      <vt:lpstr>Παρουσίαση του PowerPoint</vt:lpstr>
      <vt:lpstr>Παρουσίαση του PowerPoint</vt:lpstr>
      <vt:lpstr>(7) Θεωρείται ότι το Ρέθυμνο δίνει επιλογές στους κατοίκους του για να αξιοποιήσουν τον ελεύθερο χρόνο τους; </vt:lpstr>
      <vt:lpstr>Παρουσίαση του PowerPoint</vt:lpstr>
      <vt:lpstr>Παρουσίαση του PowerPoint</vt:lpstr>
      <vt:lpstr>(9) Καλλιεργείται η οικολογική συνείδηση στην πόλη;</vt:lpstr>
      <vt:lpstr>Παρουσίαση του PowerPoint</vt:lpstr>
      <vt:lpstr>Παρουσίαση του PowerPoint</vt:lpstr>
      <vt:lpstr>(11) Θεωρείται ότι το Ρέθυμνο είναι μια σύγχρονη πόλη;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Τα πέντε (5) θετικά σημεία που αναφέρονται πιο συχνά  (Σε σειρά κατάταξης ) </vt:lpstr>
      <vt:lpstr>Τα πέντε (5) αρνητικά σημεία που αναφέρονται πιο συχνά  (Σε σειρά κατάταξης ) </vt:lpstr>
      <vt:lpstr>Τα δύο (2) πιο συχνά πράγματα που θέλουν να αλλάξουν στην πόλη του Ρεθύμνου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Jonny</dc:creator>
  <cp:lastModifiedBy>user8</cp:lastModifiedBy>
  <cp:revision>14</cp:revision>
  <dcterms:created xsi:type="dcterms:W3CDTF">2018-06-01T22:25:05Z</dcterms:created>
  <dcterms:modified xsi:type="dcterms:W3CDTF">2018-07-30T13:24:24Z</dcterms:modified>
</cp:coreProperties>
</file>